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0" r:id="rId1"/>
  </p:sldMasterIdLst>
  <p:notesMasterIdLst>
    <p:notesMasterId r:id="rId14"/>
  </p:notesMasterIdLst>
  <p:sldIdLst>
    <p:sldId id="256" r:id="rId2"/>
    <p:sldId id="259" r:id="rId3"/>
    <p:sldId id="257" r:id="rId4"/>
    <p:sldId id="273" r:id="rId5"/>
    <p:sldId id="274" r:id="rId6"/>
    <p:sldId id="275" r:id="rId7"/>
    <p:sldId id="276" r:id="rId8"/>
    <p:sldId id="277" r:id="rId9"/>
    <p:sldId id="279" r:id="rId10"/>
    <p:sldId id="278" r:id="rId11"/>
    <p:sldId id="280" r:id="rId12"/>
    <p:sldId id="272" r:id="rId13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5F9F63-F63E-46F2-A6E0-141B8885BC56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7A5B049C-B6A3-477A-8FE1-70C7DEE1D502}">
      <dgm:prSet phldrT="[Text]"/>
      <dgm:spPr/>
      <dgm:t>
        <a:bodyPr/>
        <a:lstStyle/>
        <a:p>
          <a:r>
            <a:rPr lang="hr-HR" dirty="0" smtClean="0"/>
            <a:t>1</a:t>
          </a:r>
          <a:endParaRPr lang="hr-HR" dirty="0"/>
        </a:p>
      </dgm:t>
    </dgm:pt>
    <dgm:pt modelId="{9796F7C8-0BEC-45AA-8453-FCDA5484DA56}" type="parTrans" cxnId="{B57059D2-FBCD-4255-8168-E9248F24E555}">
      <dgm:prSet/>
      <dgm:spPr/>
      <dgm:t>
        <a:bodyPr/>
        <a:lstStyle/>
        <a:p>
          <a:endParaRPr lang="hr-HR"/>
        </a:p>
      </dgm:t>
    </dgm:pt>
    <dgm:pt modelId="{35149D84-36C3-4472-BE2A-CAD443C9EA38}" type="sibTrans" cxnId="{B57059D2-FBCD-4255-8168-E9248F24E555}">
      <dgm:prSet/>
      <dgm:spPr/>
      <dgm:t>
        <a:bodyPr/>
        <a:lstStyle/>
        <a:p>
          <a:endParaRPr lang="hr-HR"/>
        </a:p>
      </dgm:t>
    </dgm:pt>
    <dgm:pt modelId="{C3F72D6F-0C01-4D32-A66B-95EBC08D60C3}">
      <dgm:prSet phldrT="[Text]"/>
      <dgm:spPr/>
      <dgm:t>
        <a:bodyPr/>
        <a:lstStyle/>
        <a:p>
          <a:r>
            <a:rPr lang="hr-HR" dirty="0" smtClean="0"/>
            <a:t>Opće odredbe osiguranja</a:t>
          </a:r>
          <a:endParaRPr lang="hr-HR" dirty="0"/>
        </a:p>
      </dgm:t>
    </dgm:pt>
    <dgm:pt modelId="{8DF4AAD6-F433-4C29-B532-2B07DD95A824}" type="parTrans" cxnId="{31933A19-F21D-420A-A39A-619A86BFB989}">
      <dgm:prSet/>
      <dgm:spPr/>
      <dgm:t>
        <a:bodyPr/>
        <a:lstStyle/>
        <a:p>
          <a:endParaRPr lang="hr-HR"/>
        </a:p>
      </dgm:t>
    </dgm:pt>
    <dgm:pt modelId="{D39BA5E8-547E-40D3-8884-EE98451AECF6}" type="sibTrans" cxnId="{31933A19-F21D-420A-A39A-619A86BFB989}">
      <dgm:prSet/>
      <dgm:spPr/>
      <dgm:t>
        <a:bodyPr/>
        <a:lstStyle/>
        <a:p>
          <a:endParaRPr lang="hr-HR"/>
        </a:p>
      </dgm:t>
    </dgm:pt>
    <dgm:pt modelId="{D6CB416C-C9DC-4D22-ACCE-A9BDA3BF43D9}">
      <dgm:prSet phldrT="[Text]"/>
      <dgm:spPr/>
      <dgm:t>
        <a:bodyPr/>
        <a:lstStyle/>
        <a:p>
          <a:r>
            <a:rPr lang="hr-HR" dirty="0" smtClean="0"/>
            <a:t>2</a:t>
          </a:r>
          <a:endParaRPr lang="hr-HR" dirty="0"/>
        </a:p>
      </dgm:t>
    </dgm:pt>
    <dgm:pt modelId="{A10E14CE-4806-4D94-BFDD-30D495AE9D3C}" type="parTrans" cxnId="{A6B2F1D2-DD00-4151-A4E6-55171F0F700E}">
      <dgm:prSet/>
      <dgm:spPr/>
      <dgm:t>
        <a:bodyPr/>
        <a:lstStyle/>
        <a:p>
          <a:endParaRPr lang="hr-HR"/>
        </a:p>
      </dgm:t>
    </dgm:pt>
    <dgm:pt modelId="{BF99A4BC-9980-4EED-899A-4655F4687F18}" type="sibTrans" cxnId="{A6B2F1D2-DD00-4151-A4E6-55171F0F700E}">
      <dgm:prSet/>
      <dgm:spPr/>
      <dgm:t>
        <a:bodyPr/>
        <a:lstStyle/>
        <a:p>
          <a:endParaRPr lang="hr-HR"/>
        </a:p>
      </dgm:t>
    </dgm:pt>
    <dgm:pt modelId="{08D751E0-0C91-4918-8B1B-FC26B1BEF8A5}">
      <dgm:prSet phldrT="[Text]"/>
      <dgm:spPr/>
      <dgm:t>
        <a:bodyPr/>
        <a:lstStyle/>
        <a:p>
          <a:r>
            <a:rPr lang="pt-BR" dirty="0" smtClean="0"/>
            <a:t>Informiranje o osiguranju i načinu ugovaranja</a:t>
          </a:r>
          <a:endParaRPr lang="hr-HR" dirty="0"/>
        </a:p>
      </dgm:t>
    </dgm:pt>
    <dgm:pt modelId="{5A964D0F-542E-4BA0-A64F-0B59DD1867D5}" type="parTrans" cxnId="{87821762-4F38-467D-842E-C6B59E7D0C76}">
      <dgm:prSet/>
      <dgm:spPr/>
      <dgm:t>
        <a:bodyPr/>
        <a:lstStyle/>
        <a:p>
          <a:endParaRPr lang="hr-HR"/>
        </a:p>
      </dgm:t>
    </dgm:pt>
    <dgm:pt modelId="{474D28AB-C792-4D16-8E31-443C087B2A4D}" type="sibTrans" cxnId="{87821762-4F38-467D-842E-C6B59E7D0C76}">
      <dgm:prSet/>
      <dgm:spPr/>
      <dgm:t>
        <a:bodyPr/>
        <a:lstStyle/>
        <a:p>
          <a:endParaRPr lang="hr-HR"/>
        </a:p>
      </dgm:t>
    </dgm:pt>
    <dgm:pt modelId="{359A2E0A-F512-4BB5-B58A-5EA9A508AC0A}">
      <dgm:prSet phldrT="[Text]"/>
      <dgm:spPr/>
      <dgm:t>
        <a:bodyPr/>
        <a:lstStyle/>
        <a:p>
          <a:r>
            <a:rPr lang="hr-HR" dirty="0" smtClean="0"/>
            <a:t>3</a:t>
          </a:r>
          <a:endParaRPr lang="hr-HR" dirty="0"/>
        </a:p>
      </dgm:t>
    </dgm:pt>
    <dgm:pt modelId="{91CCCAF7-6801-4CF5-AAB2-AD0D944D2A11}" type="parTrans" cxnId="{0CFE70DA-5874-47E0-9C6C-C83F08C246F1}">
      <dgm:prSet/>
      <dgm:spPr/>
      <dgm:t>
        <a:bodyPr/>
        <a:lstStyle/>
        <a:p>
          <a:endParaRPr lang="hr-HR"/>
        </a:p>
      </dgm:t>
    </dgm:pt>
    <dgm:pt modelId="{D0F2FED9-A5EC-4FA3-9F30-391949E98F94}" type="sibTrans" cxnId="{0CFE70DA-5874-47E0-9C6C-C83F08C246F1}">
      <dgm:prSet/>
      <dgm:spPr/>
      <dgm:t>
        <a:bodyPr/>
        <a:lstStyle/>
        <a:p>
          <a:endParaRPr lang="hr-HR"/>
        </a:p>
      </dgm:t>
    </dgm:pt>
    <dgm:pt modelId="{5957F0A5-4061-4A36-9FD0-813123A845B8}">
      <dgm:prSet phldrT="[Text]"/>
      <dgm:spPr/>
      <dgm:t>
        <a:bodyPr/>
        <a:lstStyle/>
        <a:p>
          <a:r>
            <a:rPr lang="hr-HR" smtClean="0"/>
            <a:t>Ugovaranje police osiguranja</a:t>
          </a:r>
          <a:endParaRPr lang="hr-HR" dirty="0"/>
        </a:p>
      </dgm:t>
    </dgm:pt>
    <dgm:pt modelId="{D5F7AC03-2CE7-4EE8-B959-38B8E4A96620}" type="parTrans" cxnId="{5E6E8874-CEF5-457A-B9BB-46CF656A25C0}">
      <dgm:prSet/>
      <dgm:spPr/>
      <dgm:t>
        <a:bodyPr/>
        <a:lstStyle/>
        <a:p>
          <a:endParaRPr lang="hr-HR"/>
        </a:p>
      </dgm:t>
    </dgm:pt>
    <dgm:pt modelId="{C31FDED9-2768-46D1-A6A6-FCA5AFDD0D30}" type="sibTrans" cxnId="{5E6E8874-CEF5-457A-B9BB-46CF656A25C0}">
      <dgm:prSet/>
      <dgm:spPr/>
      <dgm:t>
        <a:bodyPr/>
        <a:lstStyle/>
        <a:p>
          <a:endParaRPr lang="hr-HR"/>
        </a:p>
      </dgm:t>
    </dgm:pt>
    <dgm:pt modelId="{116EA5D6-F918-482E-A6BA-4D68C24693EB}">
      <dgm:prSet phldrT="[Text]"/>
      <dgm:spPr/>
      <dgm:t>
        <a:bodyPr/>
        <a:lstStyle/>
        <a:p>
          <a:r>
            <a:rPr lang="hr-HR" dirty="0" smtClean="0"/>
            <a:t>4</a:t>
          </a:r>
          <a:endParaRPr lang="hr-HR" dirty="0"/>
        </a:p>
      </dgm:t>
    </dgm:pt>
    <dgm:pt modelId="{32FA54F0-164E-4FEF-96D3-A9BD76CFBC61}" type="parTrans" cxnId="{56998C19-6398-4853-B6AB-D1983AD92A4B}">
      <dgm:prSet/>
      <dgm:spPr/>
      <dgm:t>
        <a:bodyPr/>
        <a:lstStyle/>
        <a:p>
          <a:endParaRPr lang="hr-HR"/>
        </a:p>
      </dgm:t>
    </dgm:pt>
    <dgm:pt modelId="{BE989B13-06E0-4B04-9F4D-EB3756DA11A6}" type="sibTrans" cxnId="{56998C19-6398-4853-B6AB-D1983AD92A4B}">
      <dgm:prSet/>
      <dgm:spPr/>
      <dgm:t>
        <a:bodyPr/>
        <a:lstStyle/>
        <a:p>
          <a:endParaRPr lang="hr-HR"/>
        </a:p>
      </dgm:t>
    </dgm:pt>
    <dgm:pt modelId="{614D17B7-EB4C-40FE-916F-9F30992FA35F}">
      <dgm:prSet phldrT="[Text]"/>
      <dgm:spPr/>
      <dgm:t>
        <a:bodyPr/>
        <a:lstStyle/>
        <a:p>
          <a:r>
            <a:rPr lang="hr-HR" dirty="0" smtClean="0"/>
            <a:t>Prijava šteta</a:t>
          </a:r>
          <a:endParaRPr lang="hr-HR" dirty="0"/>
        </a:p>
      </dgm:t>
    </dgm:pt>
    <dgm:pt modelId="{058F219A-321E-4CB7-95E4-06961DBA229F}" type="parTrans" cxnId="{81517CBD-CFD9-4EA3-8567-B273DB6A987D}">
      <dgm:prSet/>
      <dgm:spPr/>
      <dgm:t>
        <a:bodyPr/>
        <a:lstStyle/>
        <a:p>
          <a:endParaRPr lang="hr-HR"/>
        </a:p>
      </dgm:t>
    </dgm:pt>
    <dgm:pt modelId="{7219D88F-92A3-41C1-88C9-FF2875BA14B2}" type="sibTrans" cxnId="{81517CBD-CFD9-4EA3-8567-B273DB6A987D}">
      <dgm:prSet/>
      <dgm:spPr/>
      <dgm:t>
        <a:bodyPr/>
        <a:lstStyle/>
        <a:p>
          <a:endParaRPr lang="hr-HR"/>
        </a:p>
      </dgm:t>
    </dgm:pt>
    <dgm:pt modelId="{DD73EA6B-E355-4E44-A616-F3C3B2326657}" type="pres">
      <dgm:prSet presAssocID="{9B5F9F63-F63E-46F2-A6E0-141B8885BC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B1CB9CE7-BF63-4AD6-BFFB-84E5A907E885}" type="pres">
      <dgm:prSet presAssocID="{7A5B049C-B6A3-477A-8FE1-70C7DEE1D502}" presName="composite" presStyleCnt="0"/>
      <dgm:spPr/>
    </dgm:pt>
    <dgm:pt modelId="{F8D8297B-6603-472D-BD95-4E51BA111525}" type="pres">
      <dgm:prSet presAssocID="{7A5B049C-B6A3-477A-8FE1-70C7DEE1D502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788EA32-DFC7-4AB4-9EDB-DB87EBDAC346}" type="pres">
      <dgm:prSet presAssocID="{7A5B049C-B6A3-477A-8FE1-70C7DEE1D502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929FB98-3BF5-4B0E-82AF-F957BD357827}" type="pres">
      <dgm:prSet presAssocID="{35149D84-36C3-4472-BE2A-CAD443C9EA38}" presName="sp" presStyleCnt="0"/>
      <dgm:spPr/>
    </dgm:pt>
    <dgm:pt modelId="{EC13AE5A-3CE0-48A3-A657-F8365F0010B1}" type="pres">
      <dgm:prSet presAssocID="{D6CB416C-C9DC-4D22-ACCE-A9BDA3BF43D9}" presName="composite" presStyleCnt="0"/>
      <dgm:spPr/>
    </dgm:pt>
    <dgm:pt modelId="{76D6F6E9-23B9-4890-9B90-3C04928F79E6}" type="pres">
      <dgm:prSet presAssocID="{D6CB416C-C9DC-4D22-ACCE-A9BDA3BF43D9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E3F30AD-45E5-4F37-849E-553078C4101D}" type="pres">
      <dgm:prSet presAssocID="{D6CB416C-C9DC-4D22-ACCE-A9BDA3BF43D9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D22D930-C24D-416A-9F86-CD51C61F93D4}" type="pres">
      <dgm:prSet presAssocID="{BF99A4BC-9980-4EED-899A-4655F4687F18}" presName="sp" presStyleCnt="0"/>
      <dgm:spPr/>
    </dgm:pt>
    <dgm:pt modelId="{7BC541C5-B55E-432E-B586-012734C94A46}" type="pres">
      <dgm:prSet presAssocID="{359A2E0A-F512-4BB5-B58A-5EA9A508AC0A}" presName="composite" presStyleCnt="0"/>
      <dgm:spPr/>
    </dgm:pt>
    <dgm:pt modelId="{5AA02B92-2AB5-4F58-9143-AA2E89B9AA19}" type="pres">
      <dgm:prSet presAssocID="{359A2E0A-F512-4BB5-B58A-5EA9A508AC0A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7617EFC-78FD-4FB8-8CF9-02547136C3F6}" type="pres">
      <dgm:prSet presAssocID="{359A2E0A-F512-4BB5-B58A-5EA9A508AC0A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2913C856-6672-428F-94C0-596FB8EE710A}" type="pres">
      <dgm:prSet presAssocID="{D0F2FED9-A5EC-4FA3-9F30-391949E98F94}" presName="sp" presStyleCnt="0"/>
      <dgm:spPr/>
    </dgm:pt>
    <dgm:pt modelId="{E5CCD250-ED53-4543-BF7F-3B34AE0DAA34}" type="pres">
      <dgm:prSet presAssocID="{116EA5D6-F918-482E-A6BA-4D68C24693EB}" presName="composite" presStyleCnt="0"/>
      <dgm:spPr/>
    </dgm:pt>
    <dgm:pt modelId="{A240F959-13CE-419D-9E31-58C7A9115EDB}" type="pres">
      <dgm:prSet presAssocID="{116EA5D6-F918-482E-A6BA-4D68C24693EB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40268AC-154C-44E3-A32D-94394FF3A443}" type="pres">
      <dgm:prSet presAssocID="{116EA5D6-F918-482E-A6BA-4D68C24693EB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8A8D4523-6F2E-4221-B4B9-71260E26B38F}" type="presOf" srcId="{D6CB416C-C9DC-4D22-ACCE-A9BDA3BF43D9}" destId="{76D6F6E9-23B9-4890-9B90-3C04928F79E6}" srcOrd="0" destOrd="0" presId="urn:microsoft.com/office/officeart/2005/8/layout/chevron2"/>
    <dgm:cxn modelId="{5E6E8874-CEF5-457A-B9BB-46CF656A25C0}" srcId="{359A2E0A-F512-4BB5-B58A-5EA9A508AC0A}" destId="{5957F0A5-4061-4A36-9FD0-813123A845B8}" srcOrd="0" destOrd="0" parTransId="{D5F7AC03-2CE7-4EE8-B959-38B8E4A96620}" sibTransId="{C31FDED9-2768-46D1-A6A6-FCA5AFDD0D30}"/>
    <dgm:cxn modelId="{81517CBD-CFD9-4EA3-8567-B273DB6A987D}" srcId="{116EA5D6-F918-482E-A6BA-4D68C24693EB}" destId="{614D17B7-EB4C-40FE-916F-9F30992FA35F}" srcOrd="0" destOrd="0" parTransId="{058F219A-321E-4CB7-95E4-06961DBA229F}" sibTransId="{7219D88F-92A3-41C1-88C9-FF2875BA14B2}"/>
    <dgm:cxn modelId="{87821762-4F38-467D-842E-C6B59E7D0C76}" srcId="{D6CB416C-C9DC-4D22-ACCE-A9BDA3BF43D9}" destId="{08D751E0-0C91-4918-8B1B-FC26B1BEF8A5}" srcOrd="0" destOrd="0" parTransId="{5A964D0F-542E-4BA0-A64F-0B59DD1867D5}" sibTransId="{474D28AB-C792-4D16-8E31-443C087B2A4D}"/>
    <dgm:cxn modelId="{0CFE70DA-5874-47E0-9C6C-C83F08C246F1}" srcId="{9B5F9F63-F63E-46F2-A6E0-141B8885BC56}" destId="{359A2E0A-F512-4BB5-B58A-5EA9A508AC0A}" srcOrd="2" destOrd="0" parTransId="{91CCCAF7-6801-4CF5-AAB2-AD0D944D2A11}" sibTransId="{D0F2FED9-A5EC-4FA3-9F30-391949E98F94}"/>
    <dgm:cxn modelId="{8ECCEF50-3C10-461D-894C-28063A3C919F}" type="presOf" srcId="{614D17B7-EB4C-40FE-916F-9F30992FA35F}" destId="{740268AC-154C-44E3-A32D-94394FF3A443}" srcOrd="0" destOrd="0" presId="urn:microsoft.com/office/officeart/2005/8/layout/chevron2"/>
    <dgm:cxn modelId="{56998C19-6398-4853-B6AB-D1983AD92A4B}" srcId="{9B5F9F63-F63E-46F2-A6E0-141B8885BC56}" destId="{116EA5D6-F918-482E-A6BA-4D68C24693EB}" srcOrd="3" destOrd="0" parTransId="{32FA54F0-164E-4FEF-96D3-A9BD76CFBC61}" sibTransId="{BE989B13-06E0-4B04-9F4D-EB3756DA11A6}"/>
    <dgm:cxn modelId="{A6B2F1D2-DD00-4151-A4E6-55171F0F700E}" srcId="{9B5F9F63-F63E-46F2-A6E0-141B8885BC56}" destId="{D6CB416C-C9DC-4D22-ACCE-A9BDA3BF43D9}" srcOrd="1" destOrd="0" parTransId="{A10E14CE-4806-4D94-BFDD-30D495AE9D3C}" sibTransId="{BF99A4BC-9980-4EED-899A-4655F4687F18}"/>
    <dgm:cxn modelId="{4E231F84-18DD-494B-A28A-221DC4534E47}" type="presOf" srcId="{359A2E0A-F512-4BB5-B58A-5EA9A508AC0A}" destId="{5AA02B92-2AB5-4F58-9143-AA2E89B9AA19}" srcOrd="0" destOrd="0" presId="urn:microsoft.com/office/officeart/2005/8/layout/chevron2"/>
    <dgm:cxn modelId="{31933A19-F21D-420A-A39A-619A86BFB989}" srcId="{7A5B049C-B6A3-477A-8FE1-70C7DEE1D502}" destId="{C3F72D6F-0C01-4D32-A66B-95EBC08D60C3}" srcOrd="0" destOrd="0" parTransId="{8DF4AAD6-F433-4C29-B532-2B07DD95A824}" sibTransId="{D39BA5E8-547E-40D3-8884-EE98451AECF6}"/>
    <dgm:cxn modelId="{B57059D2-FBCD-4255-8168-E9248F24E555}" srcId="{9B5F9F63-F63E-46F2-A6E0-141B8885BC56}" destId="{7A5B049C-B6A3-477A-8FE1-70C7DEE1D502}" srcOrd="0" destOrd="0" parTransId="{9796F7C8-0BEC-45AA-8453-FCDA5484DA56}" sibTransId="{35149D84-36C3-4472-BE2A-CAD443C9EA38}"/>
    <dgm:cxn modelId="{C3FE94DA-81AD-40C1-8E44-B6792463C70A}" type="presOf" srcId="{5957F0A5-4061-4A36-9FD0-813123A845B8}" destId="{57617EFC-78FD-4FB8-8CF9-02547136C3F6}" srcOrd="0" destOrd="0" presId="urn:microsoft.com/office/officeart/2005/8/layout/chevron2"/>
    <dgm:cxn modelId="{AC4A2464-700C-4B67-95BD-D19F33633644}" type="presOf" srcId="{7A5B049C-B6A3-477A-8FE1-70C7DEE1D502}" destId="{F8D8297B-6603-472D-BD95-4E51BA111525}" srcOrd="0" destOrd="0" presId="urn:microsoft.com/office/officeart/2005/8/layout/chevron2"/>
    <dgm:cxn modelId="{DA8C3EAC-DAD1-4C65-8F16-97AB4017A0E8}" type="presOf" srcId="{9B5F9F63-F63E-46F2-A6E0-141B8885BC56}" destId="{DD73EA6B-E355-4E44-A616-F3C3B2326657}" srcOrd="0" destOrd="0" presId="urn:microsoft.com/office/officeart/2005/8/layout/chevron2"/>
    <dgm:cxn modelId="{73DF81E5-2E17-4B93-ACC9-87A6393F78CC}" type="presOf" srcId="{116EA5D6-F918-482E-A6BA-4D68C24693EB}" destId="{A240F959-13CE-419D-9E31-58C7A9115EDB}" srcOrd="0" destOrd="0" presId="urn:microsoft.com/office/officeart/2005/8/layout/chevron2"/>
    <dgm:cxn modelId="{2AAB19CD-B60D-4AEF-A70E-72F4151D36D6}" type="presOf" srcId="{C3F72D6F-0C01-4D32-A66B-95EBC08D60C3}" destId="{0788EA32-DFC7-4AB4-9EDB-DB87EBDAC346}" srcOrd="0" destOrd="0" presId="urn:microsoft.com/office/officeart/2005/8/layout/chevron2"/>
    <dgm:cxn modelId="{928E498A-0974-47EB-9912-6DD8CF812801}" type="presOf" srcId="{08D751E0-0C91-4918-8B1B-FC26B1BEF8A5}" destId="{9E3F30AD-45E5-4F37-849E-553078C4101D}" srcOrd="0" destOrd="0" presId="urn:microsoft.com/office/officeart/2005/8/layout/chevron2"/>
    <dgm:cxn modelId="{E0698F7F-6892-4894-B64F-FA2128C40688}" type="presParOf" srcId="{DD73EA6B-E355-4E44-A616-F3C3B2326657}" destId="{B1CB9CE7-BF63-4AD6-BFFB-84E5A907E885}" srcOrd="0" destOrd="0" presId="urn:microsoft.com/office/officeart/2005/8/layout/chevron2"/>
    <dgm:cxn modelId="{5D7A33E6-9FC9-4AB6-9107-DC3C2F72C1B1}" type="presParOf" srcId="{B1CB9CE7-BF63-4AD6-BFFB-84E5A907E885}" destId="{F8D8297B-6603-472D-BD95-4E51BA111525}" srcOrd="0" destOrd="0" presId="urn:microsoft.com/office/officeart/2005/8/layout/chevron2"/>
    <dgm:cxn modelId="{436692C1-B6D1-411A-B057-1082DAB3134D}" type="presParOf" srcId="{B1CB9CE7-BF63-4AD6-BFFB-84E5A907E885}" destId="{0788EA32-DFC7-4AB4-9EDB-DB87EBDAC346}" srcOrd="1" destOrd="0" presId="urn:microsoft.com/office/officeart/2005/8/layout/chevron2"/>
    <dgm:cxn modelId="{0022D574-CA0F-4050-BE04-F1284D716F41}" type="presParOf" srcId="{DD73EA6B-E355-4E44-A616-F3C3B2326657}" destId="{7929FB98-3BF5-4B0E-82AF-F957BD357827}" srcOrd="1" destOrd="0" presId="urn:microsoft.com/office/officeart/2005/8/layout/chevron2"/>
    <dgm:cxn modelId="{068F2893-4B08-4050-A198-AE726064222C}" type="presParOf" srcId="{DD73EA6B-E355-4E44-A616-F3C3B2326657}" destId="{EC13AE5A-3CE0-48A3-A657-F8365F0010B1}" srcOrd="2" destOrd="0" presId="urn:microsoft.com/office/officeart/2005/8/layout/chevron2"/>
    <dgm:cxn modelId="{553CC10D-017C-4FBA-A6CA-299301B72235}" type="presParOf" srcId="{EC13AE5A-3CE0-48A3-A657-F8365F0010B1}" destId="{76D6F6E9-23B9-4890-9B90-3C04928F79E6}" srcOrd="0" destOrd="0" presId="urn:microsoft.com/office/officeart/2005/8/layout/chevron2"/>
    <dgm:cxn modelId="{DEF1AA70-8209-43DF-9CA0-7C466168C8A2}" type="presParOf" srcId="{EC13AE5A-3CE0-48A3-A657-F8365F0010B1}" destId="{9E3F30AD-45E5-4F37-849E-553078C4101D}" srcOrd="1" destOrd="0" presId="urn:microsoft.com/office/officeart/2005/8/layout/chevron2"/>
    <dgm:cxn modelId="{E62B5676-3A66-455D-BC7E-2D0BC3A8A760}" type="presParOf" srcId="{DD73EA6B-E355-4E44-A616-F3C3B2326657}" destId="{FD22D930-C24D-416A-9F86-CD51C61F93D4}" srcOrd="3" destOrd="0" presId="urn:microsoft.com/office/officeart/2005/8/layout/chevron2"/>
    <dgm:cxn modelId="{6F18EF14-FF28-4712-85DB-968DCE711ABC}" type="presParOf" srcId="{DD73EA6B-E355-4E44-A616-F3C3B2326657}" destId="{7BC541C5-B55E-432E-B586-012734C94A46}" srcOrd="4" destOrd="0" presId="urn:microsoft.com/office/officeart/2005/8/layout/chevron2"/>
    <dgm:cxn modelId="{27587DA4-5A61-4980-A359-D08A47A96EDC}" type="presParOf" srcId="{7BC541C5-B55E-432E-B586-012734C94A46}" destId="{5AA02B92-2AB5-4F58-9143-AA2E89B9AA19}" srcOrd="0" destOrd="0" presId="urn:microsoft.com/office/officeart/2005/8/layout/chevron2"/>
    <dgm:cxn modelId="{B770094D-A12E-4232-AF18-5879FFE234F0}" type="presParOf" srcId="{7BC541C5-B55E-432E-B586-012734C94A46}" destId="{57617EFC-78FD-4FB8-8CF9-02547136C3F6}" srcOrd="1" destOrd="0" presId="urn:microsoft.com/office/officeart/2005/8/layout/chevron2"/>
    <dgm:cxn modelId="{FCA9274F-F055-48C4-B7C4-C074E9B5BDBA}" type="presParOf" srcId="{DD73EA6B-E355-4E44-A616-F3C3B2326657}" destId="{2913C856-6672-428F-94C0-596FB8EE710A}" srcOrd="5" destOrd="0" presId="urn:microsoft.com/office/officeart/2005/8/layout/chevron2"/>
    <dgm:cxn modelId="{506607F0-0479-42B5-94A4-228C4511ACB2}" type="presParOf" srcId="{DD73EA6B-E355-4E44-A616-F3C3B2326657}" destId="{E5CCD250-ED53-4543-BF7F-3B34AE0DAA34}" srcOrd="6" destOrd="0" presId="urn:microsoft.com/office/officeart/2005/8/layout/chevron2"/>
    <dgm:cxn modelId="{B02F83A7-DC74-4E8C-897E-F8AFC45CFEAF}" type="presParOf" srcId="{E5CCD250-ED53-4543-BF7F-3B34AE0DAA34}" destId="{A240F959-13CE-419D-9E31-58C7A9115EDB}" srcOrd="0" destOrd="0" presId="urn:microsoft.com/office/officeart/2005/8/layout/chevron2"/>
    <dgm:cxn modelId="{B9E88D2A-3358-4B46-9F1E-0E708EDC22C5}" type="presParOf" srcId="{E5CCD250-ED53-4543-BF7F-3B34AE0DAA34}" destId="{740268AC-154C-44E3-A32D-94394FF3A44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D8297B-6603-472D-BD95-4E51BA111525}">
      <dsp:nvSpPr>
        <dsp:cNvPr id="0" name=""/>
        <dsp:cNvSpPr/>
      </dsp:nvSpPr>
      <dsp:spPr>
        <a:xfrm rot="5400000">
          <a:off x="-169068" y="169670"/>
          <a:ext cx="1127124" cy="78898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1</a:t>
          </a:r>
          <a:endParaRPr lang="hr-HR" sz="2300" kern="1200" dirty="0"/>
        </a:p>
      </dsp:txBody>
      <dsp:txXfrm rot="-5400000">
        <a:off x="1" y="395096"/>
        <a:ext cx="788987" cy="338137"/>
      </dsp:txXfrm>
    </dsp:sp>
    <dsp:sp modelId="{0788EA32-DFC7-4AB4-9EDB-DB87EBDAC346}">
      <dsp:nvSpPr>
        <dsp:cNvPr id="0" name=""/>
        <dsp:cNvSpPr/>
      </dsp:nvSpPr>
      <dsp:spPr>
        <a:xfrm rot="5400000">
          <a:off x="3076178" y="-2286589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2400" kern="1200" dirty="0" smtClean="0"/>
            <a:t>Opće odredbe osiguranja</a:t>
          </a:r>
          <a:endParaRPr lang="hr-HR" sz="2400" kern="1200" dirty="0"/>
        </a:p>
      </dsp:txBody>
      <dsp:txXfrm rot="-5400000">
        <a:off x="788988" y="36365"/>
        <a:ext cx="5271248" cy="661103"/>
      </dsp:txXfrm>
    </dsp:sp>
    <dsp:sp modelId="{76D6F6E9-23B9-4890-9B90-3C04928F79E6}">
      <dsp:nvSpPr>
        <dsp:cNvPr id="0" name=""/>
        <dsp:cNvSpPr/>
      </dsp:nvSpPr>
      <dsp:spPr>
        <a:xfrm rot="5400000">
          <a:off x="-169068" y="1148227"/>
          <a:ext cx="1127124" cy="788987"/>
        </a:xfrm>
        <a:prstGeom prst="chevron">
          <a:avLst/>
        </a:prstGeom>
        <a:solidFill>
          <a:schemeClr val="accent2">
            <a:hueOff val="-245742"/>
            <a:satOff val="29557"/>
            <a:lumOff val="3399"/>
            <a:alphaOff val="0"/>
          </a:schemeClr>
        </a:solidFill>
        <a:ln w="25400" cap="flat" cmpd="sng" algn="ctr">
          <a:solidFill>
            <a:schemeClr val="accent2">
              <a:hueOff val="-245742"/>
              <a:satOff val="29557"/>
              <a:lumOff val="33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2</a:t>
          </a:r>
          <a:endParaRPr lang="hr-HR" sz="2300" kern="1200" dirty="0"/>
        </a:p>
      </dsp:txBody>
      <dsp:txXfrm rot="-5400000">
        <a:off x="1" y="1373653"/>
        <a:ext cx="788987" cy="338137"/>
      </dsp:txXfrm>
    </dsp:sp>
    <dsp:sp modelId="{9E3F30AD-45E5-4F37-849E-553078C4101D}">
      <dsp:nvSpPr>
        <dsp:cNvPr id="0" name=""/>
        <dsp:cNvSpPr/>
      </dsp:nvSpPr>
      <dsp:spPr>
        <a:xfrm rot="5400000">
          <a:off x="3076178" y="-1308031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245742"/>
              <a:satOff val="29557"/>
              <a:lumOff val="33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400" kern="1200" dirty="0" smtClean="0"/>
            <a:t>Informiranje o osiguranju i načinu ugovaranja</a:t>
          </a:r>
          <a:endParaRPr lang="hr-HR" sz="2400" kern="1200" dirty="0"/>
        </a:p>
      </dsp:txBody>
      <dsp:txXfrm rot="-5400000">
        <a:off x="788988" y="1014923"/>
        <a:ext cx="5271248" cy="661103"/>
      </dsp:txXfrm>
    </dsp:sp>
    <dsp:sp modelId="{5AA02B92-2AB5-4F58-9143-AA2E89B9AA19}">
      <dsp:nvSpPr>
        <dsp:cNvPr id="0" name=""/>
        <dsp:cNvSpPr/>
      </dsp:nvSpPr>
      <dsp:spPr>
        <a:xfrm rot="5400000">
          <a:off x="-169068" y="2126784"/>
          <a:ext cx="1127124" cy="788987"/>
        </a:xfrm>
        <a:prstGeom prst="chevron">
          <a:avLst/>
        </a:prstGeom>
        <a:solidFill>
          <a:schemeClr val="accent2">
            <a:hueOff val="-491484"/>
            <a:satOff val="59113"/>
            <a:lumOff val="6797"/>
            <a:alphaOff val="0"/>
          </a:schemeClr>
        </a:solidFill>
        <a:ln w="25400" cap="flat" cmpd="sng" algn="ctr">
          <a:solidFill>
            <a:schemeClr val="accent2">
              <a:hueOff val="-491484"/>
              <a:satOff val="59113"/>
              <a:lumOff val="67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3</a:t>
          </a:r>
          <a:endParaRPr lang="hr-HR" sz="2300" kern="1200" dirty="0"/>
        </a:p>
      </dsp:txBody>
      <dsp:txXfrm rot="-5400000">
        <a:off x="1" y="2352210"/>
        <a:ext cx="788987" cy="338137"/>
      </dsp:txXfrm>
    </dsp:sp>
    <dsp:sp modelId="{57617EFC-78FD-4FB8-8CF9-02547136C3F6}">
      <dsp:nvSpPr>
        <dsp:cNvPr id="0" name=""/>
        <dsp:cNvSpPr/>
      </dsp:nvSpPr>
      <dsp:spPr>
        <a:xfrm rot="5400000">
          <a:off x="3076178" y="-329474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491484"/>
              <a:satOff val="59113"/>
              <a:lumOff val="67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2400" kern="1200" smtClean="0"/>
            <a:t>Ugovaranje police osiguranja</a:t>
          </a:r>
          <a:endParaRPr lang="hr-HR" sz="2400" kern="1200" dirty="0"/>
        </a:p>
      </dsp:txBody>
      <dsp:txXfrm rot="-5400000">
        <a:off x="788988" y="1993480"/>
        <a:ext cx="5271248" cy="661103"/>
      </dsp:txXfrm>
    </dsp:sp>
    <dsp:sp modelId="{A240F959-13CE-419D-9E31-58C7A9115EDB}">
      <dsp:nvSpPr>
        <dsp:cNvPr id="0" name=""/>
        <dsp:cNvSpPr/>
      </dsp:nvSpPr>
      <dsp:spPr>
        <a:xfrm rot="5400000">
          <a:off x="-169068" y="3105342"/>
          <a:ext cx="1127124" cy="788987"/>
        </a:xfrm>
        <a:prstGeom prst="chevron">
          <a:avLst/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4</a:t>
          </a:r>
          <a:endParaRPr lang="hr-HR" sz="2300" kern="1200" dirty="0"/>
        </a:p>
      </dsp:txBody>
      <dsp:txXfrm rot="-5400000">
        <a:off x="1" y="3330768"/>
        <a:ext cx="788987" cy="338137"/>
      </dsp:txXfrm>
    </dsp:sp>
    <dsp:sp modelId="{740268AC-154C-44E3-A32D-94394FF3A443}">
      <dsp:nvSpPr>
        <dsp:cNvPr id="0" name=""/>
        <dsp:cNvSpPr/>
      </dsp:nvSpPr>
      <dsp:spPr>
        <a:xfrm rot="5400000">
          <a:off x="3076178" y="649083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2400" kern="1200" dirty="0" smtClean="0"/>
            <a:t>Prijava šteta</a:t>
          </a:r>
          <a:endParaRPr lang="hr-HR" sz="2400" kern="1200" dirty="0"/>
        </a:p>
      </dsp:txBody>
      <dsp:txXfrm rot="-5400000">
        <a:off x="788988" y="2972037"/>
        <a:ext cx="5271248" cy="6611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AFCA0-7BE5-4677-AAD0-378B87332387}" type="datetimeFigureOut">
              <a:rPr lang="hr-HR" smtClean="0"/>
              <a:t>22.4.2015.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D09B5-F353-49CF-99D5-CFAA70163B6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413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1A3EC-80DA-4C73-878F-43008379B6B3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" t="8528" r="-453" b="9911"/>
          <a:stretch/>
        </p:blipFill>
        <p:spPr>
          <a:xfrm>
            <a:off x="107504" y="15046"/>
            <a:ext cx="2223152" cy="2719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D672-8427-4C8C-8325-50E016B8A905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269F-0810-4AD8-ABDD-4312A60025AC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1D2E-D7F8-45ED-85FD-4F532CA40C6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D512B-1519-4E51-A5B4-4C6D9E5E1890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8E78-CABB-4D30-8FDB-95CDAF2FFE3D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96B-E028-4EA4-A6AF-F06BA45DBC5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9B03C-87C2-4FFA-86D6-555AE36AF91B}" type="datetime1">
              <a:rPr lang="sr-Latn-CS" smtClean="0"/>
              <a:t>22.4.2015.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9FED-8A5D-46CF-9713-65E413ECE5A5}" type="datetime1">
              <a:rPr lang="sr-Latn-CS" smtClean="0"/>
              <a:t>22.4.2015.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B74C-FB1E-4859-AECD-374475BC3613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697C3-05AD-4F49-8FEE-8E304CFA6D8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949280"/>
            <a:ext cx="3574257" cy="90872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949280"/>
            <a:ext cx="9146380" cy="908721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365760"/>
            <a:ext cx="7804348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100628"/>
            <a:ext cx="8208912" cy="4632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20124064">
            <a:off x="76349" y="6057236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2F30F94-0294-46ED-BE3D-73BA60F6D1C7}" type="datetime1">
              <a:rPr lang="sr-Latn-CS" smtClean="0"/>
              <a:t>22.4.2015.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/>
              <a:t>Obavezno osiguranje</a:t>
            </a:r>
            <a:br>
              <a:rPr lang="hr-HR" dirty="0"/>
            </a:br>
            <a:r>
              <a:rPr lang="hr-HR" dirty="0"/>
              <a:t>od automobilske</a:t>
            </a:r>
            <a:br>
              <a:rPr lang="hr-HR" dirty="0"/>
            </a:br>
            <a:r>
              <a:rPr lang="hr-HR" dirty="0"/>
              <a:t>odgovornosti (AO)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POGLAVLJE </a:t>
            </a:r>
            <a:r>
              <a:rPr lang="hr-HR" dirty="0" smtClean="0"/>
              <a:t>12</a:t>
            </a:r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6021288"/>
            <a:ext cx="54726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Udžbenik: BANKARSTVO I OSIGURANJE 4</a:t>
            </a:r>
          </a:p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Autori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hr-HR" sz="1400">
                <a:solidFill>
                  <a:schemeClr val="bg1"/>
                </a:solidFill>
                <a:latin typeface="+mj-lt"/>
              </a:rPr>
              <a:t>Renata Muženić, Martina Petrac, Ante 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Žigman</a:t>
            </a:r>
            <a:br>
              <a:rPr lang="hr-HR" sz="1400" smtClean="0">
                <a:solidFill>
                  <a:schemeClr val="bg1"/>
                </a:solidFill>
                <a:latin typeface="+mj-lt"/>
              </a:rPr>
            </a:br>
            <a:r>
              <a:rPr lang="hr-HR" sz="1400" smtClean="0">
                <a:solidFill>
                  <a:schemeClr val="bg1"/>
                </a:solidFill>
                <a:latin typeface="+mj-lt"/>
              </a:rPr>
              <a:t>Prezentaciju </a:t>
            </a:r>
            <a:r>
              <a:rPr lang="hr-HR" sz="1400" dirty="0" smtClean="0">
                <a:solidFill>
                  <a:schemeClr val="bg1"/>
                </a:solidFill>
                <a:latin typeface="+mj-lt"/>
              </a:rPr>
              <a:t>pripremila: Dina Vasić, MBA</a:t>
            </a:r>
            <a:endParaRPr lang="hr-HR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0521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12.3.1. Uplata premije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Premija se uplaćuje prilikom ugovaranja police osiguranja, a način plaćanja </a:t>
            </a:r>
            <a:r>
              <a:rPr lang="hr-HR" dirty="0" smtClean="0"/>
              <a:t>određuje osiguravatelj</a:t>
            </a:r>
          </a:p>
          <a:p>
            <a:endParaRPr lang="hr-HR" dirty="0"/>
          </a:p>
          <a:p>
            <a:r>
              <a:rPr lang="hr-HR" dirty="0" smtClean="0"/>
              <a:t>Osiguravatelji </a:t>
            </a:r>
            <a:r>
              <a:rPr lang="hr-HR" dirty="0"/>
              <a:t>nude neke od sljedećih opcija:</a:t>
            </a:r>
          </a:p>
          <a:p>
            <a:r>
              <a:rPr lang="hr-HR" dirty="0"/>
              <a:t>• uplata gotovine u cijelosti</a:t>
            </a:r>
          </a:p>
          <a:p>
            <a:r>
              <a:rPr lang="hr-HR" dirty="0"/>
              <a:t>• uplata cijelog iznosa godišnje premije putem debitnih ili kreditnih kartica</a:t>
            </a:r>
          </a:p>
          <a:p>
            <a:r>
              <a:rPr lang="hr-HR" dirty="0"/>
              <a:t>• čekovima građana na rate</a:t>
            </a:r>
          </a:p>
          <a:p>
            <a:r>
              <a:rPr lang="hr-HR" dirty="0"/>
              <a:t>• debitnim ili kreditnim karticama na rate</a:t>
            </a:r>
          </a:p>
          <a:p>
            <a:r>
              <a:rPr lang="hr-HR" dirty="0"/>
              <a:t>• trajnim nalogom s računa poslovnih banaka</a:t>
            </a:r>
          </a:p>
          <a:p>
            <a:r>
              <a:rPr lang="hr-HR" dirty="0"/>
              <a:t>• ostalo.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9321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12.4. Prijava šteta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hr-HR" dirty="0"/>
              <a:t>U slučaju prometne nezgode sudionici moraju ispuniti i potpisati te </a:t>
            </a:r>
            <a:r>
              <a:rPr lang="hr-HR" dirty="0" smtClean="0"/>
              <a:t>međusobno razmijeniti </a:t>
            </a:r>
            <a:r>
              <a:rPr lang="hr-HR" dirty="0"/>
              <a:t>Europsko izvješće o </a:t>
            </a:r>
            <a:r>
              <a:rPr lang="hr-HR" dirty="0" smtClean="0"/>
              <a:t>nezgodi.</a:t>
            </a:r>
          </a:p>
          <a:p>
            <a:pPr>
              <a:buFont typeface="Wingdings" panose="05000000000000000000" pitchFamily="2" charset="2"/>
              <a:buChar char="q"/>
            </a:pPr>
            <a:endParaRPr lang="hr-HR" dirty="0"/>
          </a:p>
          <a:p>
            <a:pPr>
              <a:buFont typeface="Wingdings" panose="05000000000000000000" pitchFamily="2" charset="2"/>
              <a:buChar char="q"/>
            </a:pPr>
            <a:r>
              <a:rPr lang="hr-HR" dirty="0" smtClean="0"/>
              <a:t>Obveza </a:t>
            </a:r>
            <a:r>
              <a:rPr lang="hr-HR" dirty="0"/>
              <a:t>osiguravatelja visina je osigurane svote važeća na dan štetnog </a:t>
            </a:r>
            <a:r>
              <a:rPr lang="hr-HR" dirty="0" smtClean="0"/>
              <a:t>događaja, ako </a:t>
            </a:r>
            <a:r>
              <a:rPr lang="hr-HR" dirty="0"/>
              <a:t>ugovorom o osiguranju nije ugovoren viši iznos. Ako se dogodi da ima </a:t>
            </a:r>
            <a:r>
              <a:rPr lang="hr-HR" dirty="0" smtClean="0"/>
              <a:t>više oštećenih </a:t>
            </a:r>
            <a:r>
              <a:rPr lang="hr-HR" dirty="0"/>
              <a:t>osoba, te je samim time ukupna šteta veća od navedenih iznosa, </a:t>
            </a:r>
            <a:r>
              <a:rPr lang="hr-HR" dirty="0" smtClean="0"/>
              <a:t>prava oštećenih </a:t>
            </a:r>
            <a:r>
              <a:rPr lang="hr-HR" dirty="0"/>
              <a:t>osoba razmjerno se </a:t>
            </a:r>
            <a:r>
              <a:rPr lang="hr-HR" dirty="0" smtClean="0"/>
              <a:t>smanjuju</a:t>
            </a:r>
          </a:p>
          <a:p>
            <a:pPr>
              <a:buFont typeface="Wingdings" panose="05000000000000000000" pitchFamily="2" charset="2"/>
              <a:buChar char="q"/>
            </a:pPr>
            <a:endParaRPr lang="hr-HR" dirty="0"/>
          </a:p>
          <a:p>
            <a:pPr>
              <a:buFont typeface="Wingdings" panose="05000000000000000000" pitchFamily="2" charset="2"/>
              <a:buChar char="q"/>
            </a:pPr>
            <a:r>
              <a:rPr lang="hr-HR" dirty="0"/>
              <a:t>Bez obzira na to što je osigurana osoba izgubila svoja prava iz osiguranja </a:t>
            </a:r>
            <a:r>
              <a:rPr lang="hr-HR" dirty="0" smtClean="0"/>
              <a:t>oštećena osoba </a:t>
            </a:r>
            <a:r>
              <a:rPr lang="hr-HR" dirty="0"/>
              <a:t>ima pravo podnijeti zahtjev za isplatu </a:t>
            </a:r>
            <a:r>
              <a:rPr lang="hr-HR" dirty="0" smtClean="0"/>
              <a:t>štete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191046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PITANJA ZA PONAVLJANJE I RASPRAVU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hr-HR" b="0" dirty="0"/>
          </a:p>
          <a:p>
            <a:endParaRPr lang="hr-HR" b="0" dirty="0"/>
          </a:p>
          <a:p>
            <a:pPr marL="0" indent="0"/>
            <a:r>
              <a:rPr lang="vi-VN" sz="2000" dirty="0"/>
              <a:t>1. Što se osigurava osiguranjem od automobilske odgovornosti za štete </a:t>
            </a:r>
            <a:r>
              <a:rPr lang="vi-VN" sz="2000" dirty="0" smtClean="0"/>
              <a:t>prema</a:t>
            </a:r>
            <a:r>
              <a:rPr lang="hr-HR" sz="2000" dirty="0" smtClean="0"/>
              <a:t> </a:t>
            </a:r>
            <a:r>
              <a:rPr lang="vi-VN" sz="2000" dirty="0" smtClean="0"/>
              <a:t>trećim </a:t>
            </a:r>
            <a:r>
              <a:rPr lang="vi-VN" sz="2000" dirty="0"/>
              <a:t>osobama?</a:t>
            </a:r>
          </a:p>
          <a:p>
            <a:pPr marL="0" indent="0"/>
            <a:r>
              <a:rPr lang="vi-VN" sz="2000" dirty="0"/>
              <a:t>2. Što je bonus, a što malus?</a:t>
            </a:r>
          </a:p>
          <a:p>
            <a:pPr marL="0" indent="0"/>
            <a:r>
              <a:rPr lang="vi-VN" sz="2000" dirty="0"/>
              <a:t>3. Pojasnite dopunsko osiguranje.</a:t>
            </a:r>
          </a:p>
          <a:p>
            <a:pPr marL="0" indent="0"/>
            <a:r>
              <a:rPr lang="vi-VN" sz="2000" dirty="0"/>
              <a:t>4. Koji su kanali informiranja o obaveznom osiguranju od </a:t>
            </a:r>
            <a:r>
              <a:rPr lang="vi-VN" sz="2000" dirty="0" smtClean="0"/>
              <a:t>automobilske</a:t>
            </a:r>
            <a:r>
              <a:rPr lang="hr-HR" sz="2000" dirty="0" smtClean="0"/>
              <a:t> </a:t>
            </a:r>
            <a:r>
              <a:rPr lang="vi-VN" sz="2000" dirty="0" smtClean="0"/>
              <a:t>odgovornosti</a:t>
            </a:r>
            <a:r>
              <a:rPr lang="vi-VN" sz="2000" dirty="0"/>
              <a:t>?</a:t>
            </a:r>
          </a:p>
          <a:p>
            <a:pPr marL="0" indent="0"/>
            <a:r>
              <a:rPr lang="vi-VN" sz="2000" dirty="0"/>
              <a:t>5. Koji se elementi nalaze na polici osiguranja?</a:t>
            </a:r>
          </a:p>
          <a:p>
            <a:pPr marL="0" indent="0"/>
            <a:r>
              <a:rPr lang="vi-VN" sz="2000" dirty="0"/>
              <a:t>6. Kako se prijavljuje šteta nastala uslijed nastupa osiguranog slučaja?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235" y="-72845"/>
            <a:ext cx="1051173" cy="179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21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TEME POGLAVLJA </a:t>
            </a:r>
            <a:r>
              <a:rPr lang="hr-HR" dirty="0" smtClean="0"/>
              <a:t>12: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4703272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7569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 ovom poglavlju naučit ćete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hr-HR" dirty="0" smtClean="0"/>
              <a:t>zašto </a:t>
            </a:r>
            <a:r>
              <a:rPr lang="hr-HR" dirty="0"/>
              <a:t>se ugovara polica obaveznog osiguranja od automobilske odgovornosti</a:t>
            </a:r>
          </a:p>
          <a:p>
            <a:pPr>
              <a:buFont typeface="+mj-lt"/>
              <a:buAutoNum type="arabicPeriod"/>
            </a:pPr>
            <a:r>
              <a:rPr lang="hr-HR" dirty="0" smtClean="0"/>
              <a:t>tko </a:t>
            </a:r>
            <a:r>
              <a:rPr lang="hr-HR" dirty="0"/>
              <a:t>je u obavezi ugovoriti ovu vrstu osiguranja</a:t>
            </a:r>
          </a:p>
          <a:p>
            <a:pPr>
              <a:buFont typeface="+mj-lt"/>
              <a:buAutoNum type="arabicPeriod"/>
            </a:pPr>
            <a:r>
              <a:rPr lang="hr-HR" dirty="0" smtClean="0"/>
              <a:t>kako </a:t>
            </a:r>
            <a:r>
              <a:rPr lang="hr-HR" dirty="0"/>
              <a:t>i gdje se informirati o uvjetima osiguranja</a:t>
            </a:r>
          </a:p>
          <a:p>
            <a:pPr>
              <a:buFont typeface="+mj-lt"/>
              <a:buAutoNum type="arabicPeriod"/>
            </a:pPr>
            <a:r>
              <a:rPr lang="hr-HR" dirty="0" smtClean="0"/>
              <a:t>kako </a:t>
            </a:r>
            <a:r>
              <a:rPr lang="hr-HR" dirty="0"/>
              <a:t>ugovoriti policu osiguranja</a:t>
            </a:r>
          </a:p>
          <a:p>
            <a:pPr>
              <a:buFont typeface="+mj-lt"/>
              <a:buAutoNum type="arabicPeriod"/>
            </a:pPr>
            <a:r>
              <a:rPr lang="hr-HR" dirty="0" smtClean="0"/>
              <a:t>kako </a:t>
            </a:r>
            <a:r>
              <a:rPr lang="hr-HR" dirty="0"/>
              <a:t>i gdje prijaviti štetu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9027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12.1. Opće odredbe osiguranja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8208912" cy="11762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hr-HR" sz="1800" b="0" dirty="0"/>
              <a:t>osiguranje </a:t>
            </a:r>
            <a:r>
              <a:rPr lang="hr-HR" sz="1800" b="0" dirty="0" smtClean="0"/>
              <a:t>od automobilske  odgovornosti </a:t>
            </a:r>
            <a:r>
              <a:rPr lang="hr-HR" sz="1800" b="0" dirty="0"/>
              <a:t>za </a:t>
            </a:r>
            <a:r>
              <a:rPr lang="hr-HR" sz="1800" b="0" dirty="0" smtClean="0"/>
              <a:t>štete prema </a:t>
            </a:r>
            <a:r>
              <a:rPr lang="hr-HR" sz="1800" b="0" dirty="0"/>
              <a:t>trećim osobama –</a:t>
            </a:r>
          </a:p>
          <a:p>
            <a:pPr algn="ctr"/>
            <a:r>
              <a:rPr lang="hr-HR" sz="1800" b="0" dirty="0"/>
              <a:t>obavezna vrsta </a:t>
            </a:r>
            <a:r>
              <a:rPr lang="hr-HR" sz="1800" b="0" dirty="0" smtClean="0"/>
              <a:t>osiguranja i </a:t>
            </a:r>
            <a:r>
              <a:rPr lang="hr-HR" sz="1800" b="0" dirty="0"/>
              <a:t>svaki automobil koji </a:t>
            </a:r>
            <a:r>
              <a:rPr lang="hr-HR" sz="1800" b="0" dirty="0" smtClean="0"/>
              <a:t>se uključuje </a:t>
            </a:r>
            <a:r>
              <a:rPr lang="hr-HR" sz="1800" b="0" dirty="0"/>
              <a:t>u promet treba biti</a:t>
            </a:r>
          </a:p>
          <a:p>
            <a:pPr algn="ctr"/>
            <a:r>
              <a:rPr lang="hr-HR" sz="1800" b="0" dirty="0"/>
              <a:t>osiguran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539552" y="2173501"/>
            <a:ext cx="842493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r-HR" dirty="0">
              <a:latin typeface="Tempera Pro Medium"/>
            </a:endParaRPr>
          </a:p>
          <a:p>
            <a:pPr algn="just"/>
            <a:r>
              <a:rPr lang="pl-PL" sz="1600" b="1" dirty="0">
                <a:latin typeface="Tempera Pro Medium"/>
              </a:rPr>
              <a:t>Za obavezno osiguranje od automobilske odgovornosti potrebno je znati: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hr-HR" sz="1600" dirty="0" smtClean="0">
                <a:latin typeface="Tempera Pro Normal"/>
              </a:rPr>
              <a:t>visina </a:t>
            </a:r>
            <a:r>
              <a:rPr lang="hr-HR" sz="1600" dirty="0">
                <a:latin typeface="Tempera Pro Normal"/>
              </a:rPr>
              <a:t>same premije za automobil ovisi o snazi motora i registracijskoj oznaci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hr-HR" sz="1600" dirty="0" smtClean="0">
                <a:latin typeface="Tempera Pro Normal"/>
              </a:rPr>
              <a:t>za </a:t>
            </a:r>
            <a:r>
              <a:rPr lang="hr-HR" sz="1600" dirty="0">
                <a:latin typeface="Tempera Pro Normal"/>
              </a:rPr>
              <a:t>svaku godinu bez štete bonus se povećava do maksimalno 50 posto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hr-HR" sz="1600" dirty="0" smtClean="0">
                <a:latin typeface="Tempera Pro Normal"/>
              </a:rPr>
              <a:t>pri </a:t>
            </a:r>
            <a:r>
              <a:rPr lang="hr-HR" sz="1600" dirty="0">
                <a:latin typeface="Tempera Pro Normal"/>
              </a:rPr>
              <a:t>isteku osiguranja novo osiguranje može se ugovoriti 30 dana prije isteka prethodne police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hr-HR" sz="1600" dirty="0" smtClean="0">
                <a:latin typeface="Tempera Pro Normal"/>
              </a:rPr>
              <a:t>obveza </a:t>
            </a:r>
            <a:r>
              <a:rPr lang="hr-HR" sz="1600" dirty="0">
                <a:latin typeface="Tempera Pro Normal"/>
              </a:rPr>
              <a:t>osiguratelja počinje po isteku 24. sata dana koji je u ispravi o osiguranju naveden kao početak osiguranja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hr-HR" sz="1600" dirty="0" smtClean="0">
                <a:latin typeface="Tempera Pro Normal"/>
              </a:rPr>
              <a:t>obveza </a:t>
            </a:r>
            <a:r>
              <a:rPr lang="hr-HR" sz="1600" dirty="0">
                <a:latin typeface="Tempera Pro Normal"/>
              </a:rPr>
              <a:t>osiguranja ističe 24 sata od dana koji je u ispravi o osiguranju naveden kao dan isteka osiguranja. </a:t>
            </a:r>
            <a:endParaRPr lang="hr-HR" sz="1600" dirty="0" smtClean="0">
              <a:latin typeface="Tempera Pro Normal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hr-HR" sz="1600" dirty="0">
              <a:latin typeface="Tempera Pro Normal"/>
            </a:endParaRPr>
          </a:p>
          <a:p>
            <a:pPr algn="just"/>
            <a:r>
              <a:rPr lang="hr-HR" sz="1600" dirty="0">
                <a:latin typeface="Tempera Pro Medium"/>
              </a:rPr>
              <a:t>Uz osnovni paket može se ugovoriti: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hr-HR" sz="1600" dirty="0" smtClean="0">
                <a:latin typeface="Tempera Pro Normal"/>
              </a:rPr>
              <a:t>dopunsko </a:t>
            </a:r>
            <a:r>
              <a:rPr lang="hr-HR" sz="1600" dirty="0">
                <a:latin typeface="Tempera Pro Normal"/>
              </a:rPr>
              <a:t>osiguranje od posljedica nesretnog slučaja vozača i putnika za vrijeme vožnje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hr-HR" sz="1600" dirty="0" smtClean="0">
                <a:latin typeface="Tempera Pro Normal"/>
              </a:rPr>
              <a:t>osiguranje </a:t>
            </a:r>
            <a:r>
              <a:rPr lang="hr-HR" sz="1600" dirty="0">
                <a:latin typeface="Tempera Pro Normal"/>
              </a:rPr>
              <a:t>djelomičnog kaska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hr-HR" sz="1600" dirty="0" smtClean="0">
                <a:latin typeface="Tempera Pro Normal"/>
              </a:rPr>
              <a:t>osiguranje </a:t>
            </a:r>
            <a:r>
              <a:rPr lang="hr-HR" sz="1600" dirty="0">
                <a:latin typeface="Tempera Pro Normal"/>
              </a:rPr>
              <a:t>zaštitnim pismom (Euro+). </a:t>
            </a:r>
            <a:endParaRPr lang="hr-HR" sz="1600" dirty="0"/>
          </a:p>
        </p:txBody>
      </p:sp>
    </p:spTree>
    <p:extLst>
      <p:ext uri="{BB962C8B-B14F-4D97-AF65-F5344CB8AC3E}">
        <p14:creationId xmlns:p14="http://schemas.microsoft.com/office/powerpoint/2010/main" val="623291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2000" dirty="0"/>
              <a:t>12.1.1. Dužnosti i obaveze vlasnika automobila i vozača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8208912" cy="22563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hr-HR" sz="1800" b="0" smtClean="0"/>
              <a:t>Vozač je dužan za vrijeme korištenja automobila u prometu imati važeću policu osiguranja</a:t>
            </a:r>
          </a:p>
          <a:p>
            <a:pPr>
              <a:buFont typeface="Wingdings" panose="05000000000000000000" pitchFamily="2" charset="2"/>
              <a:buChar char="q"/>
            </a:pPr>
            <a:endParaRPr lang="hr-HR" sz="1800" b="0" smtClean="0"/>
          </a:p>
          <a:p>
            <a:pPr>
              <a:buFont typeface="Wingdings" panose="05000000000000000000" pitchFamily="2" charset="2"/>
              <a:buChar char="q"/>
            </a:pPr>
            <a:r>
              <a:rPr lang="hr-HR" sz="1800" b="0" smtClean="0"/>
              <a:t>U slučaju prometne nezgode vozač je dužan dati svoje osobne podatke i podatke o polici osiguranja svim sudionicima prometne nezgode, a na osnovu kojih osiguranja imaju pravo zatražiti odštetu.</a:t>
            </a:r>
            <a:endParaRPr lang="hr-HR" sz="1800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2155726" y="3934797"/>
            <a:ext cx="45720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pt-BR" b="1" dirty="0" smtClean="0">
                <a:latin typeface="Tempera Pro Medium"/>
              </a:rPr>
              <a:t>polica </a:t>
            </a:r>
            <a:r>
              <a:rPr lang="pt-BR" b="1" dirty="0">
                <a:latin typeface="Tempera Pro Medium"/>
              </a:rPr>
              <a:t>osiguranja </a:t>
            </a:r>
            <a:r>
              <a:rPr lang="pt-BR" b="1" dirty="0">
                <a:latin typeface="Tempera Pro Normal"/>
              </a:rPr>
              <a:t>– isprava o sklopljenom ugovoru o osiguranju </a:t>
            </a:r>
            <a:endParaRPr lang="hr-HR" b="1" dirty="0"/>
          </a:p>
        </p:txBody>
      </p:sp>
    </p:spTree>
    <p:extLst>
      <p:ext uri="{BB962C8B-B14F-4D97-AF65-F5344CB8AC3E}">
        <p14:creationId xmlns:p14="http://schemas.microsoft.com/office/powerpoint/2010/main" val="3343081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000" dirty="0"/>
              <a:t>12.1.2. Odredbe o premijskoj stopi odnosno bonusu i malusu</a:t>
            </a:r>
            <a:endParaRPr lang="hr-HR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0728"/>
            <a:ext cx="8208912" cy="17523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hr-HR" sz="2000" b="0" dirty="0"/>
              <a:t>bonus – popust </a:t>
            </a:r>
            <a:r>
              <a:rPr lang="hr-HR" sz="2000" b="0" dirty="0" smtClean="0"/>
              <a:t>koji osiguravatelj odobrava osiguraniku</a:t>
            </a:r>
          </a:p>
          <a:p>
            <a:pPr algn="ctr"/>
            <a:endParaRPr lang="hr-HR" sz="2000" b="0" dirty="0"/>
          </a:p>
          <a:p>
            <a:pPr algn="ctr"/>
            <a:endParaRPr lang="hr-HR" sz="2000" b="0" dirty="0"/>
          </a:p>
          <a:p>
            <a:pPr algn="ctr"/>
            <a:r>
              <a:rPr lang="hr-HR" sz="2000" b="0" dirty="0"/>
              <a:t>malus – doplatak </a:t>
            </a:r>
            <a:r>
              <a:rPr lang="hr-HR" sz="2000" b="0" dirty="0" smtClean="0"/>
              <a:t>na premiju </a:t>
            </a:r>
            <a:r>
              <a:rPr lang="hr-HR" sz="2000" b="0" dirty="0"/>
              <a:t>osiguranja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971" y="2778631"/>
            <a:ext cx="2762743" cy="313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101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2000" dirty="0"/>
              <a:t>12.1.3. Dopunsko osiguranje od posljedica nesretnog slučaja vozača i putnika </a:t>
            </a:r>
            <a:r>
              <a:rPr lang="hr-HR" sz="2000" dirty="0" smtClean="0"/>
              <a:t>za vrijeme </a:t>
            </a:r>
            <a:r>
              <a:rPr lang="hr-HR" sz="2000" dirty="0"/>
              <a:t>vožnje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48700"/>
            <a:ext cx="8208912" cy="463262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hr-HR" sz="1800" b="0" dirty="0"/>
              <a:t>Pored osnovne police obaveznog osiguranja od automobilske odgovornosti </a:t>
            </a:r>
            <a:r>
              <a:rPr lang="hr-HR" sz="1800" b="0" dirty="0" smtClean="0"/>
              <a:t>moguće je </a:t>
            </a:r>
            <a:r>
              <a:rPr lang="hr-HR" sz="1800" b="0" dirty="0"/>
              <a:t>dodatno ugovoriti i dopunsko osiguranje od posljedica nesretnog </a:t>
            </a:r>
            <a:r>
              <a:rPr lang="hr-HR" sz="1800" b="0" dirty="0" smtClean="0"/>
              <a:t>slučaja vozača </a:t>
            </a:r>
            <a:r>
              <a:rPr lang="hr-HR" sz="1800" b="0" dirty="0"/>
              <a:t>i putnika za vrijeme </a:t>
            </a:r>
            <a:r>
              <a:rPr lang="hr-HR" sz="1800" b="0" dirty="0" smtClean="0"/>
              <a:t>vožnje</a:t>
            </a:r>
            <a:endParaRPr lang="hr-HR" sz="1800" b="0" dirty="0"/>
          </a:p>
          <a:p>
            <a:pPr>
              <a:buFont typeface="Wingdings" panose="05000000000000000000" pitchFamily="2" charset="2"/>
              <a:buChar char="q"/>
            </a:pPr>
            <a:r>
              <a:rPr lang="hr-HR" sz="1800" b="0" dirty="0"/>
              <a:t>Ugovaranjem ovog dopunskog dijela osim automobila i trećih osoba vozač </a:t>
            </a:r>
            <a:r>
              <a:rPr lang="hr-HR" sz="1800" b="0" dirty="0" smtClean="0"/>
              <a:t>osigurava sebe </a:t>
            </a:r>
            <a:r>
              <a:rPr lang="hr-HR" sz="1800" b="0" dirty="0"/>
              <a:t>i putnike koji se nalaze u </a:t>
            </a:r>
            <a:r>
              <a:rPr lang="hr-HR" sz="1800" b="0" dirty="0" smtClean="0"/>
              <a:t>automobilu</a:t>
            </a:r>
            <a:endParaRPr lang="hr-HR" sz="1800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4029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12.2. Informiranje o osiguranju i načinu ugovaranja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3018708"/>
            <a:ext cx="8208912" cy="271454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hr-HR" b="0" dirty="0"/>
              <a:t>Pored informativnih izračuna nudi se i online ugovaranje </a:t>
            </a:r>
            <a:r>
              <a:rPr lang="hr-HR" b="0" dirty="0" smtClean="0"/>
              <a:t>police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b="0" dirty="0" smtClean="0"/>
              <a:t>Online ugovaranje police </a:t>
            </a:r>
            <a:r>
              <a:rPr lang="hr-HR" b="0" dirty="0"/>
              <a:t>pogodnost je koja omogućava da iz vlastitog doma ili drugog </a:t>
            </a:r>
            <a:r>
              <a:rPr lang="hr-HR" b="0" dirty="0" smtClean="0"/>
              <a:t>dostupnog mjesta </a:t>
            </a:r>
            <a:r>
              <a:rPr lang="hr-HR" b="0" dirty="0"/>
              <a:t>s pristupom internetu ugovaratelj može sam ugovoriti policu </a:t>
            </a:r>
            <a:r>
              <a:rPr lang="hr-HR" b="0" dirty="0" smtClean="0"/>
              <a:t>osiguranja prateći </a:t>
            </a:r>
            <a:r>
              <a:rPr lang="hr-HR" b="0" dirty="0"/>
              <a:t>korake i popunjavajući podatke koje je definirao </a:t>
            </a:r>
            <a:r>
              <a:rPr lang="hr-HR" b="0" dirty="0" smtClean="0"/>
              <a:t>osiguravatelj</a:t>
            </a:r>
          </a:p>
          <a:p>
            <a:pPr>
              <a:buFont typeface="Wingdings" panose="05000000000000000000" pitchFamily="2" charset="2"/>
              <a:buChar char="ü"/>
            </a:pPr>
            <a:endParaRPr lang="hr-HR" b="0" dirty="0"/>
          </a:p>
          <a:p>
            <a:pPr>
              <a:buFont typeface="Wingdings" panose="05000000000000000000" pitchFamily="2" charset="2"/>
              <a:buChar char="ü"/>
            </a:pPr>
            <a:r>
              <a:rPr lang="hr-HR" b="0" dirty="0"/>
              <a:t>Osiguravatelji često koriste poslovne banke i druge financijske institucije </a:t>
            </a:r>
            <a:r>
              <a:rPr lang="hr-HR" b="0" dirty="0" smtClean="0"/>
              <a:t>kao dodatni </a:t>
            </a:r>
            <a:r>
              <a:rPr lang="hr-HR" b="0" dirty="0"/>
              <a:t>kanal ugovaranja ove vrste </a:t>
            </a:r>
            <a:r>
              <a:rPr lang="hr-HR" b="0" dirty="0" smtClean="0"/>
              <a:t>osiguranja</a:t>
            </a:r>
            <a:endParaRPr lang="hr-HR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325" y="1100628"/>
            <a:ext cx="6256801" cy="191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000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12.3. Ugovaranje police osiguranja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2977962" cy="463262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hr-HR" b="0" dirty="0"/>
              <a:t>Bez obzira odluči li se ugovaranje obaviti putem interneta ili osobnim </a:t>
            </a:r>
            <a:r>
              <a:rPr lang="hr-HR" b="0" dirty="0" smtClean="0"/>
              <a:t>dolaskom u </a:t>
            </a:r>
            <a:r>
              <a:rPr lang="hr-HR" b="0" dirty="0"/>
              <a:t>neku od poslovnica osiguravatelja potrebni su sljedeći podatci ili dokumenti:</a:t>
            </a:r>
          </a:p>
          <a:p>
            <a:r>
              <a:rPr lang="hr-HR" b="0" dirty="0"/>
              <a:t>• osobni podatci o vlasniku automobila (osobna iskaznica) → na polici </a:t>
            </a:r>
            <a:r>
              <a:rPr lang="hr-HR" b="0" dirty="0" smtClean="0"/>
              <a:t>podatci o </a:t>
            </a:r>
            <a:r>
              <a:rPr lang="hr-HR" b="0" dirty="0"/>
              <a:t>ugovaratelju odnosno osiguraniku</a:t>
            </a:r>
          </a:p>
          <a:p>
            <a:r>
              <a:rPr lang="hr-HR" b="0" dirty="0"/>
              <a:t>• podatci o automobilu (knjižica vozila i prometna dozvola) → na polici </a:t>
            </a:r>
            <a:r>
              <a:rPr lang="hr-HR" b="0" dirty="0" smtClean="0"/>
              <a:t>podatci o </a:t>
            </a:r>
            <a:r>
              <a:rPr lang="hr-HR" b="0" dirty="0"/>
              <a:t>vozilu</a:t>
            </a:r>
          </a:p>
          <a:p>
            <a:r>
              <a:rPr lang="hr-HR" b="0" dirty="0"/>
              <a:t>• posljednja važeća polica osiguranja ako se osiguranje obnavlja.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3923928" y="1100628"/>
            <a:ext cx="4572000" cy="28931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endParaRPr lang="hr-HR" sz="1600" dirty="0">
              <a:solidFill>
                <a:schemeClr val="tx1"/>
              </a:solidFill>
              <a:latin typeface="Tempera Pro Medium"/>
            </a:endParaRPr>
          </a:p>
          <a:p>
            <a:pPr algn="just"/>
            <a:r>
              <a:rPr lang="pl-PL" sz="1600" dirty="0">
                <a:solidFill>
                  <a:schemeClr val="tx1"/>
                </a:solidFill>
                <a:latin typeface="Tempera Pro Medium"/>
              </a:rPr>
              <a:t>Obavezni podatci police osiguranja su: </a:t>
            </a:r>
          </a:p>
          <a:p>
            <a:pPr algn="just"/>
            <a:r>
              <a:rPr lang="hr-HR" sz="1600" dirty="0">
                <a:solidFill>
                  <a:schemeClr val="tx1"/>
                </a:solidFill>
                <a:latin typeface="Tempera Pro Normal"/>
              </a:rPr>
              <a:t>• ugovorne strane </a:t>
            </a:r>
          </a:p>
          <a:p>
            <a:pPr algn="just"/>
            <a:r>
              <a:rPr lang="hr-HR" sz="1600" dirty="0" smtClean="0">
                <a:solidFill>
                  <a:schemeClr val="tx1"/>
                </a:solidFill>
                <a:latin typeface="Tempera Pro Normal"/>
              </a:rPr>
              <a:t>• osigurana </a:t>
            </a:r>
            <a:r>
              <a:rPr lang="hr-HR" sz="1600" dirty="0">
                <a:solidFill>
                  <a:schemeClr val="tx1"/>
                </a:solidFill>
                <a:latin typeface="Tempera Pro Normal"/>
              </a:rPr>
              <a:t>osoba / stvar / drugi predmet osiguranja </a:t>
            </a:r>
          </a:p>
          <a:p>
            <a:pPr algn="just"/>
            <a:r>
              <a:rPr lang="hr-HR" sz="1600" dirty="0">
                <a:solidFill>
                  <a:schemeClr val="tx1"/>
                </a:solidFill>
                <a:latin typeface="Tempera Pro Normal"/>
              </a:rPr>
              <a:t>• rizik obuhvaćen osiguranjem </a:t>
            </a:r>
          </a:p>
          <a:p>
            <a:pPr algn="just"/>
            <a:r>
              <a:rPr lang="hr-HR" sz="1600" dirty="0">
                <a:solidFill>
                  <a:schemeClr val="tx1"/>
                </a:solidFill>
                <a:latin typeface="Tempera Pro Normal"/>
              </a:rPr>
              <a:t>• trajanje osiguranja i vrijeme pokrića </a:t>
            </a:r>
          </a:p>
          <a:p>
            <a:pPr algn="just"/>
            <a:r>
              <a:rPr lang="hr-HR" sz="1600" dirty="0">
                <a:solidFill>
                  <a:schemeClr val="tx1"/>
                </a:solidFill>
                <a:latin typeface="Tempera Pro Normal"/>
              </a:rPr>
              <a:t>• iznos osiguranja </a:t>
            </a:r>
          </a:p>
          <a:p>
            <a:pPr algn="just"/>
            <a:r>
              <a:rPr lang="hr-HR" sz="1600" dirty="0">
                <a:solidFill>
                  <a:schemeClr val="tx1"/>
                </a:solidFill>
                <a:latin typeface="Tempera Pro Normal"/>
              </a:rPr>
              <a:t>• premija/doprinos </a:t>
            </a:r>
          </a:p>
          <a:p>
            <a:pPr algn="just"/>
            <a:r>
              <a:rPr lang="hr-HR" sz="1600" dirty="0">
                <a:solidFill>
                  <a:schemeClr val="tx1"/>
                </a:solidFill>
                <a:latin typeface="Tempera Pro Normal"/>
              </a:rPr>
              <a:t>• datum izdavanja police </a:t>
            </a:r>
          </a:p>
          <a:p>
            <a:pPr algn="just"/>
            <a:r>
              <a:rPr lang="hr-HR" sz="1600" dirty="0">
                <a:solidFill>
                  <a:schemeClr val="tx1"/>
                </a:solidFill>
                <a:latin typeface="Tempera Pro Normal"/>
              </a:rPr>
              <a:t>• potpisi ugovornih strana. </a:t>
            </a:r>
            <a:endParaRPr lang="hr-HR" sz="16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23928" y="4208696"/>
            <a:ext cx="457200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hr-HR" b="1" dirty="0" smtClean="0">
                <a:solidFill>
                  <a:schemeClr val="tx1"/>
                </a:solidFill>
                <a:latin typeface="Tempera Pro Medium"/>
              </a:rPr>
              <a:t>zelena </a:t>
            </a:r>
            <a:r>
              <a:rPr lang="hr-HR" b="1" dirty="0">
                <a:solidFill>
                  <a:schemeClr val="tx1"/>
                </a:solidFill>
                <a:latin typeface="Tempera Pro Medium"/>
              </a:rPr>
              <a:t>karta </a:t>
            </a:r>
            <a:r>
              <a:rPr lang="hr-HR" b="1" dirty="0">
                <a:solidFill>
                  <a:schemeClr val="tx1"/>
                </a:solidFill>
                <a:latin typeface="Tempera Pro Normal"/>
              </a:rPr>
              <a:t>– u zemljama članicama sustava vrijedi kao dokaz o postojanju obveznog osiguranja od automobilske odgovornosti</a:t>
            </a:r>
            <a:endParaRPr lang="hr-H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1801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250</TotalTime>
  <Words>888</Words>
  <Application>Microsoft Office PowerPoint</Application>
  <PresentationFormat>On-screen Show (4:3)</PresentationFormat>
  <Paragraphs>105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Calibri</vt:lpstr>
      <vt:lpstr>Franklin Gothic Book</vt:lpstr>
      <vt:lpstr>Franklin Gothic Medium</vt:lpstr>
      <vt:lpstr>Tempera Pro Medium</vt:lpstr>
      <vt:lpstr>Tempera Pro Normal</vt:lpstr>
      <vt:lpstr>Tunga</vt:lpstr>
      <vt:lpstr>Wingdings</vt:lpstr>
      <vt:lpstr>Angles</vt:lpstr>
      <vt:lpstr>Obavezno osiguranje od automobilske odgovornosti (AO)</vt:lpstr>
      <vt:lpstr>TEME POGLAVLJA 12:</vt:lpstr>
      <vt:lpstr>U ovom poglavlju naučit ćete</vt:lpstr>
      <vt:lpstr>12.1. Opće odredbe osiguranja</vt:lpstr>
      <vt:lpstr>12.1.1. Dužnosti i obaveze vlasnika automobila i vozača</vt:lpstr>
      <vt:lpstr>12.1.2. Odredbe o premijskoj stopi odnosno bonusu i malusu</vt:lpstr>
      <vt:lpstr>12.1.3. Dopunsko osiguranje od posljedica nesretnog slučaja vozača i putnika za vrijeme vožnje</vt:lpstr>
      <vt:lpstr>12.2. Informiranje o osiguranju i načinu ugovaranja</vt:lpstr>
      <vt:lpstr>12.3. Ugovaranje police osiguranja</vt:lpstr>
      <vt:lpstr>12.3.1. Uplata premije</vt:lpstr>
      <vt:lpstr>12.4. Prijava šteta</vt:lpstr>
      <vt:lpstr>PITANJA ZA PONAVLJANJE I RASPRAVU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Dina</dc:creator>
  <cp:lastModifiedBy>Dina Vasic</cp:lastModifiedBy>
  <cp:revision>16</cp:revision>
  <dcterms:created xsi:type="dcterms:W3CDTF">2014-02-24T11:45:10Z</dcterms:created>
  <dcterms:modified xsi:type="dcterms:W3CDTF">2015-04-22T13:55:29Z</dcterms:modified>
</cp:coreProperties>
</file>